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7"/>
  </p:notesMasterIdLst>
  <p:sldIdLst>
    <p:sldId id="327" r:id="rId5"/>
    <p:sldId id="32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BF2"/>
    <a:srgbClr val="17919D"/>
    <a:srgbClr val="7D4F2A"/>
    <a:srgbClr val="CA8C02"/>
    <a:srgbClr val="135487"/>
    <a:srgbClr val="38773C"/>
    <a:srgbClr val="595281"/>
    <a:srgbClr val="44546A"/>
    <a:srgbClr val="F4F6F2"/>
    <a:srgbClr val="F0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/>
    <p:restoredTop sz="94517"/>
  </p:normalViewPr>
  <p:slideViewPr>
    <p:cSldViewPr snapToGrid="0">
      <p:cViewPr varScale="1">
        <p:scale>
          <a:sx n="113" d="100"/>
          <a:sy n="113" d="100"/>
        </p:scale>
        <p:origin x="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53E3-0885-B348-B326-C9DA37686FBA}" type="datetimeFigureOut">
              <a:rPr lang="en-GB" smtClean="0"/>
              <a:t>10/08/2025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97187-E68A-734E-A958-4BD92431A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25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2522" y="3328211"/>
            <a:ext cx="9588734" cy="68707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ts val="4000"/>
              </a:lnSpc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Master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02522" y="4015281"/>
            <a:ext cx="9588734" cy="594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ts val="2000"/>
              </a:lnSpc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Goes Here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566E7E1-3F5E-1DFE-F4ED-4851642DED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2522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www.hksyu.edu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5C4AAF9-C908-2AE8-9DF0-C71FFEA16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6391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Tel (852) 2570 7110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08F29CD-9A99-1E1F-7F49-FB475B0F5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7385" y="5989020"/>
            <a:ext cx="3186745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Day Month 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1D9AE-1AD0-93F7-876C-2979854CC7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375" y="226713"/>
            <a:ext cx="4638378" cy="16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1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EEB278-5D1C-3FA1-E1AA-227BA9DDB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22890" y="0"/>
            <a:ext cx="2969111" cy="6858000"/>
          </a:xfrm>
          <a:prstGeom prst="rect">
            <a:avLst/>
          </a:prstGeom>
          <a:solidFill>
            <a:schemeClr val="bg2"/>
          </a:solidFill>
        </p:spPr>
        <p:txBody>
          <a:bodyPr tIns="180000" anchor="t"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430804F8-C9C2-6B56-8775-02398943F5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911" y="2294296"/>
            <a:ext cx="7231527" cy="97010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200"/>
              </a:lnSpc>
              <a:spcBef>
                <a:spcPts val="0"/>
              </a:spcBef>
              <a:buSzPct val="150000"/>
              <a:buFontTx/>
              <a:buBlip>
                <a:blip r:embed="rId2"/>
              </a:buBlip>
              <a:defRPr sz="1600" b="1" i="0" u="none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8B4962EC-1164-87C3-6D65-890EF8ECC9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911" y="3354615"/>
            <a:ext cx="7231527" cy="97010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200"/>
              </a:lnSpc>
              <a:spcBef>
                <a:spcPts val="0"/>
              </a:spcBef>
              <a:buSzPct val="150000"/>
              <a:buFontTx/>
              <a:buBlip>
                <a:blip r:embed="rId2"/>
              </a:buBlip>
              <a:defRPr sz="1600" b="1" i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9AC1562A-C5F0-4DDD-F157-A1E72BD247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4911" y="4409596"/>
            <a:ext cx="7231527" cy="97010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200"/>
              </a:lnSpc>
              <a:spcBef>
                <a:spcPts val="0"/>
              </a:spcBef>
              <a:buSzPct val="150000"/>
              <a:buFontTx/>
              <a:buBlip>
                <a:blip r:embed="rId2"/>
              </a:buBlip>
              <a:defRPr sz="1600" b="1" i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0EC490-AAC9-16EB-8428-9FE9F0449790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5D4C6D-1FAA-A90D-C817-F7AD857827B0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5F378129-5E77-3D52-4070-53CEA4B624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799181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D3DA7E6A-E178-8044-6FC5-9F1F41E18D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6509523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52E7A6-7C85-60E1-0E34-7259D5A6DE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0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EEB278-5D1C-3FA1-E1AA-227BA9DDB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22890" y="0"/>
            <a:ext cx="2969111" cy="6858000"/>
          </a:xfrm>
          <a:prstGeom prst="rect">
            <a:avLst/>
          </a:prstGeom>
          <a:solidFill>
            <a:schemeClr val="bg2"/>
          </a:solidFill>
        </p:spPr>
        <p:txBody>
          <a:bodyPr tIns="180000" anchor="t">
            <a:no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26C13E2B-D67B-F552-E591-E8B41F5AA4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912" y="2148375"/>
            <a:ext cx="7231527" cy="10706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One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2026918B-84D9-89D1-4FC8-41E6B4C5EF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912" y="3384355"/>
            <a:ext cx="7231527" cy="10706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Two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61D3D16A-52B5-1701-C39C-A8B1A38B1F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4912" y="4620336"/>
            <a:ext cx="7231527" cy="10706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Three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DBE00D-830A-8DCB-CE18-944538088171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07AB22-A02C-2851-802F-5DD4D049ADAA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1B6DEAAF-69D1-6E70-4239-3B25D53B6E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799181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95AE59A2-7438-8BDD-9FBA-D0435C2B67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6509523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BC3F35A-385C-B461-B9B6-BD107E7201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38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EEB278-5D1C-3FA1-E1AA-227BA9DDB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22890" y="0"/>
            <a:ext cx="2969111" cy="6858000"/>
          </a:xfrm>
          <a:prstGeom prst="rect">
            <a:avLst/>
          </a:prstGeom>
          <a:solidFill>
            <a:schemeClr val="bg2"/>
          </a:solidFill>
        </p:spPr>
        <p:txBody>
          <a:bodyPr tIns="180000" anchor="t"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AF19884D-114D-3853-2210-A96F3BD00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912" y="2255383"/>
            <a:ext cx="3924000" cy="162848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576000" indent="-576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35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One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More information could go here and here and here and here and here and here and here. 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C8A3E48B-76CE-93EC-439A-8BE1B3CCB7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912" y="4019177"/>
            <a:ext cx="3924000" cy="162848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576000" indent="-576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35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Two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More information could go here and here and here and here and here and here and here.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FF907361-76C1-823C-C6D7-D1DE2CFB4B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9006" y="2255383"/>
            <a:ext cx="3924000" cy="162848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576000" indent="-576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35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Three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More information could go here and here and here and here and here and here and here.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9C0DDC54-1719-E345-53BA-146DAA362F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9005" y="4019177"/>
            <a:ext cx="3924000" cy="162848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576000" indent="-576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35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Four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More information could go here and here and here and here and here and here and here.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7BC855-5308-D918-524C-0ABE5909E563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DD63EC-0FAA-7546-EBE0-661456B21275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EE81B73D-B4B6-23C8-B8A2-B051E71F39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799181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D4DCE1EF-C5A8-421E-D79C-7082C14442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7256089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F284126-2E8B-5235-4E28-C3FDE49FC5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7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9F5090-D544-80C9-F9CE-E6745C8520EB}"/>
              </a:ext>
            </a:extLst>
          </p:cNvPr>
          <p:cNvCxnSpPr>
            <a:cxnSpLocks/>
          </p:cNvCxnSpPr>
          <p:nvPr userDrawn="1"/>
        </p:nvCxnSpPr>
        <p:spPr>
          <a:xfrm>
            <a:off x="686677" y="1681656"/>
            <a:ext cx="10829697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718A2E8C-8711-5CD8-4A42-7693AD38C3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26917" y="3091457"/>
            <a:ext cx="8099964" cy="20901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This is placeholder text for what could be the body paragraph of a slide in this PowerPoint. This is placeholder text for what could be the body paragraph of a slide in this PowerPoint. This is placeholder text for what could be the body paragraph of a slide in this PowerPoint. This is placeholder text for what could be the body paragraph of a slide in this PowerPoint. This is placeholder text for what could be the body paragraph of a slide in this PowerPoint. This is placeholder text for what could be the body paragraph of a slide in this PowerPoint. 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B009660-B224-8DFA-38F9-2522CBE312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6917" y="2247054"/>
            <a:ext cx="8099964" cy="5952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This is placeholder text for what could be the subheading of a paragraph of a slide in this PowerPoint. More information could go here.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5CC55FC-8B48-1BE0-BD11-F57517861625}"/>
              </a:ext>
            </a:extLst>
          </p:cNvPr>
          <p:cNvCxnSpPr>
            <a:cxnSpLocks/>
          </p:cNvCxnSpPr>
          <p:nvPr userDrawn="1"/>
        </p:nvCxnSpPr>
        <p:spPr>
          <a:xfrm>
            <a:off x="503613" y="1681656"/>
            <a:ext cx="11184774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D0FCFBDA-6554-DFBB-3274-998D1BA7F6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613" y="735295"/>
            <a:ext cx="11184774" cy="94634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E95CD365-B6DD-AE41-C6B1-401B5B53F6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10461471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A850AF-207F-6590-D85D-FCEC49BEA4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48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6232C0-73BC-D4B9-8DAE-94BAAF2D678B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D6C399-27DE-280A-3CD6-FAADF68D6354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95FAF847-84EA-B4C8-7DBC-51A45D6860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1118217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8301E670-EF55-3A0F-8E03-354C82D33F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10460172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0A8C69-2834-6903-1952-984BBC4B3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81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2CE84D8-48A4-76E5-F358-B0DEFCD975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9263" y="1672135"/>
            <a:ext cx="3097678" cy="2551634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lIns="180000" tIns="180000" rIns="180000" anchor="t">
            <a:normAutofit/>
          </a:bodyPr>
          <a:lstStyle>
            <a:lvl1pPr marL="0" indent="0" algn="ctr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[Headshot of Speaker]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399563EC-5E13-580C-DECF-2B494DADB0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10464341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40D83E-7EF2-7195-BA38-E5780764A1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29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D8D404F-03DE-397D-169C-12767A11E4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2683" y="5332361"/>
            <a:ext cx="7999260" cy="48073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r">
              <a:lnSpc>
                <a:spcPts val="1600"/>
              </a:lnSpc>
              <a:spcBef>
                <a:spcPts val="0"/>
              </a:spcBef>
              <a:buNone/>
              <a:defRPr sz="105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Title of Media, Publisher of Media, Date</a:t>
            </a:r>
          </a:p>
          <a:p>
            <a:pPr lvl="0"/>
            <a:r>
              <a:rPr lang="en-GB" dirty="0"/>
              <a:t>Source: mediamedia.com 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58A79196-4269-262F-4519-E2BC47982338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2102683" y="1943101"/>
            <a:ext cx="7999260" cy="3358242"/>
          </a:xfrm>
          <a:prstGeom prst="rect">
            <a:avLst/>
          </a:prstGeom>
          <a:solidFill>
            <a:schemeClr val="bg2"/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按一下圖示以新增多媒體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2CC565-EE06-E7AD-4FE8-9E247FC43277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5358F-2B4F-65BC-5268-9EA227139E0D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6AF760C3-69F8-FEF3-0E28-3CD812583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1118217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EB224A48-4B1C-4F4D-86B8-D3E2047E03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6509523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C05CFA-D03E-4353-DFE2-26FB239ADF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98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EB3E4E8-1A55-C4EF-3616-E6047F58E6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911" y="2024742"/>
            <a:ext cx="6447177" cy="3708543"/>
          </a:xfrm>
          <a:prstGeom prst="rect">
            <a:avLst/>
          </a:prstGeom>
          <a:solidFill>
            <a:schemeClr val="bg2"/>
          </a:solidFill>
        </p:spPr>
        <p:txBody>
          <a:bodyPr lIns="0" tIns="180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F324C53-E16A-A7F2-8BEC-0EF19E37834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27096" y="2023353"/>
            <a:ext cx="4559992" cy="1771151"/>
          </a:xfrm>
          <a:prstGeom prst="rect">
            <a:avLst/>
          </a:prstGeom>
          <a:solidFill>
            <a:schemeClr val="bg2"/>
          </a:solidFill>
        </p:spPr>
        <p:txBody>
          <a:bodyPr lIns="0" tIns="180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2C2FB42-10AC-811A-09BF-4A01374851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127096" y="3962134"/>
            <a:ext cx="4559992" cy="1771151"/>
          </a:xfrm>
          <a:prstGeom prst="rect">
            <a:avLst/>
          </a:prstGeom>
          <a:solidFill>
            <a:schemeClr val="bg2"/>
          </a:solidFill>
        </p:spPr>
        <p:txBody>
          <a:bodyPr lIns="0" tIns="180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73F6C0-AA57-E566-8685-45DDC5708E17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1C1ECE-26C5-0499-FA94-DCE3713429CD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19F085E-1C25-6521-CCC8-0B861AD64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1118217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Gallery Heading Goes Here</a:t>
            </a:r>
            <a:endParaRPr lang="en-US" dirty="0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E7843330-D9A0-1536-C016-FB8572A0C7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6509523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E98F63-B410-B6AC-9F86-A4B4B6B6FB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79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2522" y="2594306"/>
            <a:ext cx="7876945" cy="92751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800"/>
              </a:lnSpc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Thank you!</a:t>
            </a: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C3670753-0244-140F-2431-E1D5D5F227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2522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www.hksyu.edu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C8074D8-EEC7-0CC9-76BE-C6A0302D5D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6391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Tel (852) 2570 7110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8D57822-DCAB-35C2-915E-D53546D485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7385" y="5989020"/>
            <a:ext cx="3186745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Day Month Year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4923C-CA26-ECA2-F8EA-8931C0190F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4734" y="3749598"/>
            <a:ext cx="1502478" cy="14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5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BEF119B3-BC9D-C283-D8FC-38F74BBE8F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0715" y="2294296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39372046-59CF-F0B8-7E62-ABB173F115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0715" y="2551176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87C8D800-F2F8-C4CB-B952-70A610C891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0715" y="2808056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4FC23A7E-2034-8825-C09C-CBECE3D069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10696" y="2294296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E8B64FAD-0617-5B06-E462-00ABA36423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10696" y="2551176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EA711012-114A-742C-6B38-40EA1E0FED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0696" y="2808056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E434732-BDD5-BFB4-3F1C-CAF95323A5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02495" y="2294296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BA7D2570-BB03-CC33-E175-E962FA57F6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02495" y="2551176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71228DAF-14FE-4757-9C83-872A9C781A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2495" y="2808056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63A5952A-BF12-2B5A-082F-F780CEDE41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715" y="3488060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40" name="Text Placeholder 22">
            <a:extLst>
              <a:ext uri="{FF2B5EF4-FFF2-40B4-BE49-F238E27FC236}">
                <a16:creationId xmlns:a16="http://schemas.microsoft.com/office/drawing/2014/main" id="{20244E5D-8473-98C4-C4CE-AA20F36A0C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0715" y="3744940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id="{11C811A7-6C71-8EAB-E1CC-5518A65366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0715" y="4001820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42" name="Text Placeholder 22">
            <a:extLst>
              <a:ext uri="{FF2B5EF4-FFF2-40B4-BE49-F238E27FC236}">
                <a16:creationId xmlns:a16="http://schemas.microsoft.com/office/drawing/2014/main" id="{5B6C12A5-6449-AC28-BA32-49BB1D3F03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08912" y="3488060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DB8CF0CE-6873-BF6C-056D-7229E971185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08912" y="3744940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44" name="Text Placeholder 22">
            <a:extLst>
              <a:ext uri="{FF2B5EF4-FFF2-40B4-BE49-F238E27FC236}">
                <a16:creationId xmlns:a16="http://schemas.microsoft.com/office/drawing/2014/main" id="{F2E8A25F-0871-28FF-ACDE-4F88234CF5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08912" y="4001820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45" name="Text Placeholder 22">
            <a:extLst>
              <a:ext uri="{FF2B5EF4-FFF2-40B4-BE49-F238E27FC236}">
                <a16:creationId xmlns:a16="http://schemas.microsoft.com/office/drawing/2014/main" id="{FE2EFD9E-1790-ECC5-D9A8-4940FD889AE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00711" y="3488060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46" name="Text Placeholder 22">
            <a:extLst>
              <a:ext uri="{FF2B5EF4-FFF2-40B4-BE49-F238E27FC236}">
                <a16:creationId xmlns:a16="http://schemas.microsoft.com/office/drawing/2014/main" id="{DF1A497B-8B4E-EA76-C11D-50DCA40771F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00711" y="3744940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47" name="Text Placeholder 22">
            <a:extLst>
              <a:ext uri="{FF2B5EF4-FFF2-40B4-BE49-F238E27FC236}">
                <a16:creationId xmlns:a16="http://schemas.microsoft.com/office/drawing/2014/main" id="{934438DD-E000-0402-6B8A-81CCE8BEE64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00711" y="4001820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48" name="Text Placeholder 22">
            <a:extLst>
              <a:ext uri="{FF2B5EF4-FFF2-40B4-BE49-F238E27FC236}">
                <a16:creationId xmlns:a16="http://schemas.microsoft.com/office/drawing/2014/main" id="{92659BB9-A008-F828-7155-54BBFF15CA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0715" y="4681824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7D07AE3B-8BB0-0ACF-9580-CFBD1ACD2C2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0715" y="4938704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50" name="Text Placeholder 22">
            <a:extLst>
              <a:ext uri="{FF2B5EF4-FFF2-40B4-BE49-F238E27FC236}">
                <a16:creationId xmlns:a16="http://schemas.microsoft.com/office/drawing/2014/main" id="{1C8A9960-530F-A6EC-F76B-AE8F6A93488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0715" y="5195584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51" name="Text Placeholder 22">
            <a:extLst>
              <a:ext uri="{FF2B5EF4-FFF2-40B4-BE49-F238E27FC236}">
                <a16:creationId xmlns:a16="http://schemas.microsoft.com/office/drawing/2014/main" id="{40E9AB60-FB45-309D-C87E-51C44F21D1E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10696" y="4681824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52" name="Text Placeholder 22">
            <a:extLst>
              <a:ext uri="{FF2B5EF4-FFF2-40B4-BE49-F238E27FC236}">
                <a16:creationId xmlns:a16="http://schemas.microsoft.com/office/drawing/2014/main" id="{CAA5A84B-AC22-28FE-EA4E-6A68EDF364D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10696" y="4938704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53" name="Text Placeholder 22">
            <a:extLst>
              <a:ext uri="{FF2B5EF4-FFF2-40B4-BE49-F238E27FC236}">
                <a16:creationId xmlns:a16="http://schemas.microsoft.com/office/drawing/2014/main" id="{EB89EFE8-BB9D-7157-1BE8-89C979B0924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510696" y="5195584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54" name="Text Placeholder 22">
            <a:extLst>
              <a:ext uri="{FF2B5EF4-FFF2-40B4-BE49-F238E27FC236}">
                <a16:creationId xmlns:a16="http://schemas.microsoft.com/office/drawing/2014/main" id="{3894CA20-F0E6-A06E-6C33-A9337DD11E7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502495" y="4681824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55" name="Text Placeholder 22">
            <a:extLst>
              <a:ext uri="{FF2B5EF4-FFF2-40B4-BE49-F238E27FC236}">
                <a16:creationId xmlns:a16="http://schemas.microsoft.com/office/drawing/2014/main" id="{3A07D2F3-E52E-A212-B7D0-2B6EA0BC7FB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502495" y="4938704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56" name="Text Placeholder 22">
            <a:extLst>
              <a:ext uri="{FF2B5EF4-FFF2-40B4-BE49-F238E27FC236}">
                <a16:creationId xmlns:a16="http://schemas.microsoft.com/office/drawing/2014/main" id="{93FE0845-5A52-3CAF-FD9A-66DCB6A1959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502495" y="5195584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21595D-6AD6-C8F5-9E8F-4C69B20C724E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D1978A-88C9-FAEA-32A0-DFC3FEC0E8A1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983BFAB2-D08A-F1F9-10A5-B287584872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1118217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Follow Our Social Media Accounts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889E1A-9784-B8C2-498C-EA38876F1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7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0943" y="2845676"/>
            <a:ext cx="9583187" cy="116212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ts val="3800"/>
              </a:lnSpc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Master Title Goes Here</a:t>
            </a: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EA33629-CCBA-9E55-227B-E50347C762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2522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www.hksyu.edu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D6D0419-D4A8-600F-732D-89F1855885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6391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Tel (852) 2570 7110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D2F8B12-CB71-3C3F-6429-C0CE2A8C53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7385" y="5989020"/>
            <a:ext cx="3186745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Day Month Year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B62777-1DE3-9361-57F7-4C7E08643C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7214" y="3749598"/>
            <a:ext cx="1518866" cy="14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05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BEF119B3-BC9D-C283-D8FC-38F74BBE8F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6055" y="2299186"/>
            <a:ext cx="4791456" cy="3300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SzPct val="130000"/>
              <a:buFontTx/>
              <a:buNone/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39372046-59CF-F0B8-7E62-ABB173F115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6055" y="2637746"/>
            <a:ext cx="4788959" cy="2836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87C8D800-F2F8-C4CB-B952-70A610C891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6054" y="2929894"/>
            <a:ext cx="4788961" cy="283629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4331E401-E66B-C7EC-4F90-CDEE13D9A7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98414" y="2299186"/>
            <a:ext cx="4791456" cy="3300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SzPct val="130000"/>
              <a:buFontTx/>
              <a:buNone/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C3E541C-6D77-AC53-AE1A-56537808CE1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8414" y="2637746"/>
            <a:ext cx="4788959" cy="2836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DECCFA06-971E-1C45-7703-3A6E4438338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8413" y="2929894"/>
            <a:ext cx="4788961" cy="28362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46730484-7737-1E12-E5C4-94A9801E5E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3641" y="4009319"/>
            <a:ext cx="4791456" cy="3300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SzPct val="130000"/>
              <a:buFontTx/>
              <a:buNone/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65008E2F-9A99-282D-0F48-DE5C4670D01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3642" y="4347880"/>
            <a:ext cx="4788959" cy="2836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91681C74-EDFF-3AEA-E1F4-375F3F9593C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3641" y="4640028"/>
            <a:ext cx="4788961" cy="28362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30480CE1-E131-3DE8-CD84-328A7CB01F2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096001" y="4009319"/>
            <a:ext cx="4791456" cy="3300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SzPct val="130000"/>
              <a:buFontTx/>
              <a:buNone/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7FC43B71-76BF-7317-1E79-2DADD5A7B78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096001" y="4347880"/>
            <a:ext cx="4788959" cy="2836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3E5DC77F-B472-0471-8185-C0B642DBE0F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96000" y="4640028"/>
            <a:ext cx="4788961" cy="28362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D32FBC-7BDE-6531-F7B9-C21999CE5D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1118217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Follow Our Social Media Accounts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134D31-E00E-7F94-EDA9-66CC2CBDA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3219D1-AD88-B87A-981B-2DC935F99907}"/>
              </a:ext>
            </a:extLst>
          </p:cNvPr>
          <p:cNvCxnSpPr>
            <a:cxnSpLocks/>
          </p:cNvCxnSpPr>
          <p:nvPr userDrawn="1"/>
        </p:nvCxnSpPr>
        <p:spPr>
          <a:xfrm>
            <a:off x="686677" y="1681656"/>
            <a:ext cx="10829697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C2F20D-4E8D-F915-EA92-FC4DEF9AEBA6}"/>
              </a:ext>
            </a:extLst>
          </p:cNvPr>
          <p:cNvCxnSpPr>
            <a:cxnSpLocks/>
          </p:cNvCxnSpPr>
          <p:nvPr userDrawn="1"/>
        </p:nvCxnSpPr>
        <p:spPr>
          <a:xfrm>
            <a:off x="503613" y="1681656"/>
            <a:ext cx="11184774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675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41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7438" y="2485176"/>
            <a:ext cx="4308091" cy="115979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ts val="3800"/>
              </a:lnSpc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Master Title Goes 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A73FB-EAB3-BC71-3F11-6356770271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7437" y="3822370"/>
            <a:ext cx="4308091" cy="5833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Date Goes Here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4F6CB2-7DBE-7D8B-CD90-4B12984E80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tIns="180000" rIns="0" anchor="t"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B2B0D8-0496-7ACD-DE6E-55D3FEAD6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323" y="4319850"/>
            <a:ext cx="1317665" cy="124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5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2661" y="1676576"/>
            <a:ext cx="7995496" cy="116402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800"/>
              </a:lnSpc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Very Very Very Very Very Very Long Master Title Goes 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A73FB-EAB3-BC71-3F11-6356770271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02661" y="3003598"/>
            <a:ext cx="7995496" cy="624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Can Go Here and Even </a:t>
            </a:r>
            <a:br>
              <a:rPr lang="en-GB" dirty="0"/>
            </a:br>
            <a:r>
              <a:rPr lang="en-GB" dirty="0"/>
              <a:t>Extend to Here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CF7C011-090B-C31C-6D36-27FCD0165D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2661" y="3627823"/>
            <a:ext cx="7995008" cy="3841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Speaker’s Name Surname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19977C2-FB9B-AF55-8335-705B452AD2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2522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www.hksyu.edu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8272F448-4298-6C77-1778-E7F477FBF4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6391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Tel (852) 2570 7110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D3F62EA-B62B-1CEC-6F9E-03741672BD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7385" y="5989020"/>
            <a:ext cx="3186745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Day Month Year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4B16C1-1917-9890-5F60-EB28981997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6915" y="4220935"/>
            <a:ext cx="1304335" cy="123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4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98631" y="1763954"/>
            <a:ext cx="7234410" cy="99372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800"/>
              </a:lnSpc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Very Very Very Very Very Very Long Master Title Goes 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A73FB-EAB3-BC71-3F11-6356770271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98631" y="3019531"/>
            <a:ext cx="7234411" cy="4806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Can Go Here and Even</a:t>
            </a:r>
            <a:br>
              <a:rPr lang="en-GB" dirty="0"/>
            </a:br>
            <a:r>
              <a:rPr lang="en-GB" dirty="0"/>
              <a:t>Extend to Here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32B2BC5-118C-0E1B-A780-CEC0DC88CA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969111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lIns="0" tIns="180000" rIns="0" bIns="0" anchor="t">
            <a:no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D7DFB56-7B57-8C5B-63F7-AB6F991AF1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8635" y="3759201"/>
            <a:ext cx="7234411" cy="2531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Speaker’s Name Surname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5998106-5ECB-3E3E-2D89-064A4EC872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2222" y="5989020"/>
            <a:ext cx="2448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www.hksyu.edu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D76BFDD-60C8-495F-8E02-C9A6310643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0087" y="5989020"/>
            <a:ext cx="2448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Tel (852) 2570 7110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07B8862-EBC8-B598-A988-3643A56511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37952" y="5989020"/>
            <a:ext cx="2448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DD MMM YYYY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7602A3-C67B-0E8D-5094-AB12D53EF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2260" y="4315146"/>
            <a:ext cx="1351776" cy="128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9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613" y="735294"/>
            <a:ext cx="11184774" cy="9463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Table of Contents Goes Here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30D51C-ECA5-0419-BBBF-8552CE212F67}"/>
              </a:ext>
            </a:extLst>
          </p:cNvPr>
          <p:cNvCxnSpPr>
            <a:cxnSpLocks/>
          </p:cNvCxnSpPr>
          <p:nvPr/>
        </p:nvCxnSpPr>
        <p:spPr>
          <a:xfrm>
            <a:off x="503613" y="1674568"/>
            <a:ext cx="462455" cy="0"/>
          </a:xfrm>
          <a:prstGeom prst="line">
            <a:avLst/>
          </a:prstGeom>
          <a:ln w="31750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C0322A6E-A93F-E635-AD2A-5CB40643B1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1" y="2234054"/>
            <a:ext cx="4809258" cy="4114148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tIns="180000" anchor="t">
            <a:no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ABF8DB-4FE9-9F2F-46EE-CC83344B8A87}"/>
              </a:ext>
            </a:extLst>
          </p:cNvPr>
          <p:cNvCxnSpPr>
            <a:cxnSpLocks/>
          </p:cNvCxnSpPr>
          <p:nvPr userDrawn="1"/>
        </p:nvCxnSpPr>
        <p:spPr>
          <a:xfrm>
            <a:off x="503613" y="1674568"/>
            <a:ext cx="462455" cy="0"/>
          </a:xfrm>
          <a:prstGeom prst="line">
            <a:avLst/>
          </a:prstGeom>
          <a:ln w="31750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88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FB010B-65E6-7C6B-E131-A7DD6D636B23}"/>
              </a:ext>
            </a:extLst>
          </p:cNvPr>
          <p:cNvCxnSpPr>
            <a:cxnSpLocks/>
          </p:cNvCxnSpPr>
          <p:nvPr/>
        </p:nvCxnSpPr>
        <p:spPr>
          <a:xfrm>
            <a:off x="686677" y="1681656"/>
            <a:ext cx="10829697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360A80-38B9-A5F7-26ED-8C0755388045}"/>
              </a:ext>
            </a:extLst>
          </p:cNvPr>
          <p:cNvCxnSpPr>
            <a:cxnSpLocks/>
          </p:cNvCxnSpPr>
          <p:nvPr userDrawn="1"/>
        </p:nvCxnSpPr>
        <p:spPr>
          <a:xfrm>
            <a:off x="503613" y="1681656"/>
            <a:ext cx="11184774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69EF1C-2261-1308-134C-83B9B53FA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613" y="735295"/>
            <a:ext cx="11184774" cy="94634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Longer Table of Contents Can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3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A8EC7BD-8B74-0D90-1BCB-1ED4EA6678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6508" y="3294542"/>
            <a:ext cx="4419601" cy="118120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6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Section Divider One </a:t>
            </a:r>
            <a:br>
              <a:rPr lang="en-GB" dirty="0"/>
            </a:br>
            <a:r>
              <a:rPr lang="en-GB" dirty="0"/>
              <a:t>Goes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E2E488-2681-6AC6-6AC3-91DC7161B9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4544291" cy="6857955"/>
          </a:xfrm>
          <a:prstGeom prst="rect">
            <a:avLst/>
          </a:prstGeom>
          <a:solidFill>
            <a:schemeClr val="bg2"/>
          </a:solidFill>
        </p:spPr>
        <p:txBody>
          <a:bodyPr lIns="0" tIns="180000" rIns="0" bIns="0" anchor="t"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1D6C72-9E52-3D73-B31C-C7AFC1C2F5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9946" y="4467808"/>
            <a:ext cx="1441982" cy="136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2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322A6D-590A-7F32-6097-AFE87B6B67D8}"/>
              </a:ext>
            </a:extLst>
          </p:cNvPr>
          <p:cNvCxnSpPr>
            <a:cxnSpLocks/>
          </p:cNvCxnSpPr>
          <p:nvPr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EEB278-5D1C-3FA1-E1AA-227BA9DDB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22890" y="0"/>
            <a:ext cx="2969111" cy="6858000"/>
          </a:xfrm>
          <a:prstGeom prst="rect">
            <a:avLst/>
          </a:prstGeom>
          <a:solidFill>
            <a:schemeClr val="bg2"/>
          </a:solidFill>
        </p:spPr>
        <p:txBody>
          <a:bodyPr tIns="180000" anchor="t"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D8D404F-03DE-397D-169C-12767A11E4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26916" y="3091457"/>
            <a:ext cx="6509523" cy="25115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55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This is placeholder text for what could be the body paragraph of a slide in this PowerPoint Presentation. This is placeholder text for what could be the body paragraph of a slide in this PowerPoint Presentation. This is placeholder text for what could be the body paragraph of a slide in this PowerPoint Presentation. This is placeholder text for what could be the body paragraph of a slide in this PowerPoint Presentation. This is placeholder text for what could be the body paragraph of a slide in this PowerPoint Presentation.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289B382-60E8-B93D-0EE2-F772F3A0BF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6916" y="2247054"/>
            <a:ext cx="6509523" cy="5952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This is placeholder text for what could be the subheading of this slide. More information could go here.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78D913-7886-D515-711F-E0FB8BD562BD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634C0F30-C1D9-89F1-1906-6FBF739D25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799181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25A7D8B5-90E5-888D-32D5-58BE02B7F9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6509523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5D61B-6D50-78A8-66DD-09048F9AF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1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04529DFF-2421-3190-6A6C-B59F2A962B2E}"/>
              </a:ext>
            </a:extLst>
          </p:cNvPr>
          <p:cNvSpPr txBox="1">
            <a:spLocks/>
          </p:cNvSpPr>
          <p:nvPr userDrawn="1"/>
        </p:nvSpPr>
        <p:spPr>
          <a:xfrm>
            <a:off x="439847" y="406009"/>
            <a:ext cx="11315808" cy="20965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1891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5" r:id="rId19"/>
    <p:sldLayoutId id="2147483716" r:id="rId20"/>
    <p:sldLayoutId id="2147483702" r:id="rId2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5BBC-9B36-9A07-B171-D16234436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2809" y="765963"/>
            <a:ext cx="7234410" cy="1128889"/>
          </a:xfrm>
        </p:spPr>
        <p:txBody>
          <a:bodyPr anchor="t">
            <a:normAutofit/>
          </a:bodyPr>
          <a:lstStyle/>
          <a:p>
            <a:pPr algn="ctr" defTabSz="457200"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altLang="zh-TW" sz="2800" dirty="0">
                <a:solidFill>
                  <a:srgbClr val="0070C0"/>
                </a:solidFill>
                <a:latin typeface="+mn-lt"/>
              </a:rPr>
              <a:t>Department of Sociology</a:t>
            </a:r>
            <a:br>
              <a:rPr lang="en-US" altLang="zh-TW" sz="2800" dirty="0">
                <a:solidFill>
                  <a:srgbClr val="0070C0"/>
                </a:solidFill>
                <a:latin typeface="+mn-lt"/>
              </a:rPr>
            </a:br>
            <a:r>
              <a:rPr lang="en-US" altLang="zh-TW" sz="2800" dirty="0">
                <a:solidFill>
                  <a:srgbClr val="0070C0"/>
                </a:solidFill>
                <a:latin typeface="+mn-lt"/>
              </a:rPr>
              <a:t>Hong Kong Shue Yan University</a:t>
            </a:r>
            <a:endParaRPr lang="en-GB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C8B2F1-EE3B-DFA5-72DB-AC6C5B89A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2222" y="2389213"/>
            <a:ext cx="7234411" cy="121982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rgbClr val="0070C0"/>
                </a:solidFill>
              </a:rPr>
              <a:t>2025-26 </a:t>
            </a:r>
            <a:r>
              <a:rPr lang="ja-JP" altLang="en-US" sz="2400">
                <a:solidFill>
                  <a:srgbClr val="0070C0"/>
                </a:solidFill>
              </a:rPr>
              <a:t>年度</a:t>
            </a:r>
            <a:br>
              <a:rPr lang="en-US" altLang="ja-JP" sz="2400" dirty="0">
                <a:solidFill>
                  <a:srgbClr val="0070C0"/>
                </a:solidFill>
              </a:rPr>
            </a:br>
            <a:r>
              <a:rPr lang="ja-JP" altLang="en-US" sz="2400">
                <a:solidFill>
                  <a:srgbClr val="0070C0"/>
                </a:solidFill>
              </a:rPr>
              <a:t>四</a:t>
            </a:r>
            <a:r>
              <a:rPr lang="zh-TW" altLang="en-US" sz="2400">
                <a:solidFill>
                  <a:srgbClr val="0070C0"/>
                </a:solidFill>
              </a:rPr>
              <a:t>年級</a:t>
            </a:r>
            <a:r>
              <a:rPr lang="zh-TW" altLang="en-US" sz="2400" dirty="0">
                <a:solidFill>
                  <a:srgbClr val="0070C0"/>
                </a:solidFill>
              </a:rPr>
              <a:t>同學修科指引</a:t>
            </a:r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7" name="圖片 6" descr="一張含有 戶外, 天空, 建築, 大 的圖片&#10;&#10;自動產生的描述">
            <a:extLst>
              <a:ext uri="{FF2B5EF4-FFF2-40B4-BE49-F238E27FC236}">
                <a16:creationId xmlns:a16="http://schemas.microsoft.com/office/drawing/2014/main" id="{370A8F1C-F1F0-F2F6-E3C6-9FA5FE827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2" r="47028"/>
          <a:stretch>
            <a:fillRect/>
          </a:stretch>
        </p:blipFill>
        <p:spPr>
          <a:xfrm>
            <a:off x="1" y="10"/>
            <a:ext cx="2969111" cy="685799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BCE8464-A339-181E-E687-B6F5455E50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2808" y="3936574"/>
            <a:ext cx="7234411" cy="654755"/>
          </a:xfrm>
        </p:spPr>
        <p:txBody>
          <a:bodyPr/>
          <a:lstStyle/>
          <a:p>
            <a:pPr algn="ctr"/>
            <a:r>
              <a:rPr lang="en-US" altLang="zh-TW" sz="2400" dirty="0"/>
              <a:t>(</a:t>
            </a:r>
            <a:r>
              <a:rPr lang="zh-TW" altLang="en-US" sz="2400" dirty="0"/>
              <a:t>四年共修</a:t>
            </a:r>
            <a:r>
              <a:rPr lang="en-US" altLang="zh-TW" sz="2400" dirty="0"/>
              <a:t>125</a:t>
            </a:r>
            <a:r>
              <a:rPr lang="zh-TW" altLang="en-US" sz="2400" dirty="0"/>
              <a:t>學分畢業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8456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A693C-6053-5F5B-FD37-08E351A1D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823" y="2403058"/>
            <a:ext cx="2277937" cy="1159795"/>
          </a:xfrm>
        </p:spPr>
        <p:txBody>
          <a:bodyPr/>
          <a:lstStyle/>
          <a:p>
            <a:r>
              <a:rPr lang="en-GB" sz="2800" dirty="0"/>
              <a:t>Fourth year</a:t>
            </a: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709036C4-AFF8-25AB-2D75-D1BAA1180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391933"/>
              </p:ext>
            </p:extLst>
          </p:nvPr>
        </p:nvGraphicFramePr>
        <p:xfrm>
          <a:off x="2827969" y="213620"/>
          <a:ext cx="9180416" cy="649565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33024">
                  <a:extLst>
                    <a:ext uri="{9D8B030D-6E8A-4147-A177-3AD203B41FA5}">
                      <a16:colId xmlns:a16="http://schemas.microsoft.com/office/drawing/2014/main" val="904714621"/>
                    </a:ext>
                  </a:extLst>
                </a:gridCol>
                <a:gridCol w="478201">
                  <a:extLst>
                    <a:ext uri="{9D8B030D-6E8A-4147-A177-3AD203B41FA5}">
                      <a16:colId xmlns:a16="http://schemas.microsoft.com/office/drawing/2014/main" val="4051916667"/>
                    </a:ext>
                  </a:extLst>
                </a:gridCol>
                <a:gridCol w="826065">
                  <a:extLst>
                    <a:ext uri="{9D8B030D-6E8A-4147-A177-3AD203B41FA5}">
                      <a16:colId xmlns:a16="http://schemas.microsoft.com/office/drawing/2014/main" val="1875480610"/>
                    </a:ext>
                  </a:extLst>
                </a:gridCol>
                <a:gridCol w="6550047">
                  <a:extLst>
                    <a:ext uri="{9D8B030D-6E8A-4147-A177-3AD203B41FA5}">
                      <a16:colId xmlns:a16="http://schemas.microsoft.com/office/drawing/2014/main" val="3791347069"/>
                    </a:ext>
                  </a:extLst>
                </a:gridCol>
                <a:gridCol w="893079">
                  <a:extLst>
                    <a:ext uri="{9D8B030D-6E8A-4147-A177-3AD203B41FA5}">
                      <a16:colId xmlns:a16="http://schemas.microsoft.com/office/drawing/2014/main" val="3327164521"/>
                    </a:ext>
                  </a:extLst>
                </a:gridCol>
              </a:tblGrid>
              <a:tr h="221264">
                <a:tc gridSpan="4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Credits</a:t>
                      </a:r>
                      <a:endParaRPr lang="zh-TW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559411"/>
                  </a:ext>
                </a:extLst>
              </a:tr>
              <a:tr h="221407">
                <a:tc gridSpan="4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Compulsory Courses</a:t>
                      </a:r>
                      <a:endParaRPr lang="zh-TW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309866"/>
                  </a:ext>
                </a:extLst>
              </a:tr>
              <a:tr h="221407">
                <a:tc gridSpan="4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Departmental Core Requirements:</a:t>
                      </a:r>
                      <a:endParaRPr lang="zh-TW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3/6</a:t>
                      </a:r>
                      <a:endParaRPr lang="zh-TW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38116"/>
                  </a:ext>
                </a:extLst>
              </a:tr>
              <a:tr h="705202"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SOC.</a:t>
                      </a:r>
                      <a:endParaRPr lang="zh-TW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  <a:endParaRPr lang="zh-TW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SOC.</a:t>
                      </a:r>
                      <a:endParaRPr lang="zh-TW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zh-TW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401-2</a:t>
                      </a:r>
                      <a:endParaRPr lang="zh-TW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Senior Seminar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Honours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Project (for students whose GPAs are 3.0 or above)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803000"/>
                  </a:ext>
                </a:extLst>
              </a:tr>
              <a:tr h="463304">
                <a:tc gridSpan="4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Concentration Departmental Elective Courses </a:t>
                      </a:r>
                      <a:b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(Choose 6 credits according to your chosen concentration)</a:t>
                      </a:r>
                      <a:endParaRPr lang="zh-TW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TW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33013"/>
                  </a:ext>
                </a:extLst>
              </a:tr>
              <a:tr h="221407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Entrepreneurship and Community</a:t>
                      </a:r>
                      <a:endParaRPr lang="zh-TW" altLang="zh-HK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868671"/>
                  </a:ext>
                </a:extLst>
              </a:tr>
              <a:tr h="22140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BUS.</a:t>
                      </a:r>
                      <a:endParaRPr lang="zh-TW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lang="zh-TW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Business Ethics and Corporate Social Responsibility</a:t>
                      </a:r>
                      <a:endParaRPr lang="zh-TW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Business Ethics and Corporate Social Responsibility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112427"/>
                  </a:ext>
                </a:extLst>
              </a:tr>
              <a:tr h="22140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SOC.</a:t>
                      </a:r>
                      <a:endParaRPr lang="zh-TW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Impact of Social and Enterprise Innovation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Impact of Social and Enterprise Innovation</a:t>
                      </a:r>
                      <a:endParaRPr lang="zh-TW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232536"/>
                  </a:ext>
                </a:extLst>
              </a:tr>
              <a:tr h="22140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SOC.</a:t>
                      </a:r>
                      <a:endParaRPr lang="zh-TW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Contemporary Consumer and the Changing Community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Contemporary Consumer and the Changing Community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511579"/>
                  </a:ext>
                </a:extLst>
              </a:tr>
              <a:tr h="221407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Culture, Heritage and Innovation</a:t>
                      </a:r>
                    </a:p>
                  </a:txBody>
                  <a:tcPr marL="40033" marR="40033" marT="0" marB="0">
                    <a:solidFill>
                      <a:srgbClr val="DAE0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978013"/>
                  </a:ext>
                </a:extLst>
              </a:tr>
              <a:tr h="22140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SOC.</a:t>
                      </a:r>
                      <a:endParaRPr lang="zh-TW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Collective Memory and Social Change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Collective Memory and Social Change</a:t>
                      </a:r>
                      <a:endParaRPr lang="zh-TW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220110"/>
                  </a:ext>
                </a:extLst>
              </a:tr>
              <a:tr h="22140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SOC. </a:t>
                      </a:r>
                      <a:endParaRPr lang="zh-TW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</a:t>
                      </a:r>
                      <a:endParaRPr lang="zh-TW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Digitized Media, Culture and Society</a:t>
                      </a:r>
                      <a:endParaRPr lang="zh-TW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Digitized Media, Culture and Society</a:t>
                      </a:r>
                      <a:endParaRPr lang="zh-TW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05415"/>
                  </a:ext>
                </a:extLst>
              </a:tr>
              <a:tr h="22140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SOC.</a:t>
                      </a:r>
                      <a:endParaRPr lang="zh-TW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</a:t>
                      </a:r>
                      <a:endParaRPr lang="zh-TW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Heritage Studies: Critical and Innovative Dimensions</a:t>
                      </a:r>
                      <a:endParaRPr lang="zh-TW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Heritage Studies: Critical and Innovative Dimensions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596397"/>
                  </a:ext>
                </a:extLst>
              </a:tr>
              <a:tr h="22140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SOC.</a:t>
                      </a:r>
                      <a:endParaRPr lang="zh-TW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Film, Television and Society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Film, Television and Society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708227"/>
                  </a:ext>
                </a:extLst>
              </a:tr>
              <a:tr h="492511">
                <a:tc gridSpan="4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Non-concentration Departmental Elective </a:t>
                      </a: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Courses *</a:t>
                      </a:r>
                      <a:endParaRPr lang="zh-TW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(Choose 12 credits for Senior Seminar mode; Choose 9 credits for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Honours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Project mode)</a:t>
                      </a:r>
                      <a:endParaRPr lang="zh-TW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12/9</a:t>
                      </a:r>
                      <a:endParaRPr lang="zh-TW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340081"/>
                  </a:ext>
                </a:extLst>
              </a:tr>
              <a:tr h="22140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SOC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315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Arts and Culture in Greater China</a:t>
                      </a:r>
                      <a:endParaRPr lang="zh-TW" altLang="zh-HK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142203"/>
                  </a:ext>
                </a:extLst>
              </a:tr>
              <a:tr h="22140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SOC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altLang="zh-TW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380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Arts and Everyday Life in the Digital Era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Arts and Everyday Life in the Digital Era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552817"/>
                  </a:ext>
                </a:extLst>
              </a:tr>
              <a:tr h="21417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Globalization and Inequality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Globalization and Inequality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151324"/>
                  </a:ext>
                </a:extLst>
              </a:tr>
              <a:tr h="21417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Selected Topics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Selected Topics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21888"/>
                  </a:ext>
                </a:extLst>
              </a:tr>
              <a:tr h="21417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SOC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altLang="zh-TW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410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GB" altLang="zh-TW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Sociology of Organizations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GB" altLang="zh-TW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Sociology of Organizations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169660"/>
                  </a:ext>
                </a:extLst>
              </a:tr>
              <a:tr h="21417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 Research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 Research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437253"/>
                  </a:ext>
                </a:extLst>
              </a:tr>
              <a:tr h="21417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Economic Reform and Social Transformation in Contemporary China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Economic Reform and Social Transformation in Contemporary China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69964"/>
                  </a:ext>
                </a:extLst>
              </a:tr>
              <a:tr h="22140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Collective Behaviour and Social Movements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Collective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Behaviour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Social Movements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591902"/>
                  </a:ext>
                </a:extLst>
              </a:tr>
              <a:tr h="22140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SOC.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</a:t>
                      </a: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Placement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</a:t>
                      </a: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Placement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541609"/>
                  </a:ext>
                </a:extLst>
              </a:tr>
              <a:tr h="221407">
                <a:tc gridSpan="4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Credits</a:t>
                      </a:r>
                      <a:endParaRPr lang="zh-TW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zh-TW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031657"/>
                  </a:ext>
                </a:extLst>
              </a:tr>
            </a:tbl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30E8D2AD-0F88-A786-66C7-3A96A4F8A978}"/>
              </a:ext>
            </a:extLst>
          </p:cNvPr>
          <p:cNvSpPr txBox="1"/>
          <p:nvPr/>
        </p:nvSpPr>
        <p:spPr>
          <a:xfrm>
            <a:off x="157732" y="6084710"/>
            <a:ext cx="263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i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*The Departmental Elective Courses offered might be subjected to change.</a:t>
            </a:r>
            <a:endParaRPr lang="en-US" altLang="zh-TW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545030"/>
      </p:ext>
    </p:extLst>
  </p:cSld>
  <p:clrMapOvr>
    <a:masterClrMapping/>
  </p:clrMapOvr>
</p:sld>
</file>

<file path=ppt/theme/theme1.xml><?xml version="1.0" encoding="utf-8"?>
<a:theme xmlns:a="http://schemas.openxmlformats.org/drawingml/2006/main" name="HKSYU">
  <a:themeElements>
    <a:clrScheme name="HKSY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50000"/>
      </a:accent1>
      <a:accent2>
        <a:srgbClr val="004FA7"/>
      </a:accent2>
      <a:accent3>
        <a:srgbClr val="FF8800"/>
      </a:accent3>
      <a:accent4>
        <a:srgbClr val="99D029"/>
      </a:accent4>
      <a:accent5>
        <a:srgbClr val="646464"/>
      </a:accent5>
      <a:accent6>
        <a:srgbClr val="96969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1E8B97E-BA58-46CE-B74C-7B64926340C9}" vid="{15EA832B-210E-4563-82F0-63C58428EC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e0b06-0397-45a8-a5a6-78254f1dde48" xsi:nil="true"/>
    <Staffisallowedtobook_x003a_ xmlns="4560d006-66ba-43d1-b087-5cc278c6dd38">FMO</Staffisallowedtobook_x003a_>
    <lcf76f155ced4ddcb4097134ff3c332f xmlns="4560d006-66ba-43d1-b087-5cc278c6dd3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69653BD9012445A8BE445207920328" ma:contentTypeVersion="14" ma:contentTypeDescription="Create a new document." ma:contentTypeScope="" ma:versionID="a50b662a42d9820f9402b7b550994417">
  <xsd:schema xmlns:xsd="http://www.w3.org/2001/XMLSchema" xmlns:xs="http://www.w3.org/2001/XMLSchema" xmlns:p="http://schemas.microsoft.com/office/2006/metadata/properties" xmlns:ns2="4560d006-66ba-43d1-b087-5cc278c6dd38" xmlns:ns3="9b1e0b06-0397-45a8-a5a6-78254f1dde48" targetNamespace="http://schemas.microsoft.com/office/2006/metadata/properties" ma:root="true" ma:fieldsID="b0cc2490c28068edbcbed1007a7e960c" ns2:_="" ns3:_="">
    <xsd:import namespace="4560d006-66ba-43d1-b087-5cc278c6dd38"/>
    <xsd:import namespace="9b1e0b06-0397-45a8-a5a6-78254f1dde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Staffisallowedtobook_x003a_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0d006-66ba-43d1-b087-5cc278c6dd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Staffisallowedtobook_x003a_" ma:index="12" nillable="true" ma:displayName="Staff is allowed to book:" ma:default="FMO" ma:format="Dropdown" ma:internalName="Staffisallowedtobook_x003a_">
      <xsd:simpleType>
        <xsd:restriction base="dms:Note">
          <xsd:maxLength value="255"/>
        </xsd:restriction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d3e6f89-e5e9-4760-a26f-d1973ade03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e0b06-0397-45a8-a5a6-78254f1dde4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091e49f4-db39-44d4-8d08-b8b2357e722b}" ma:internalName="TaxCatchAll" ma:showField="CatchAllData" ma:web="9b1e0b06-0397-45a8-a5a6-78254f1dde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5B2ECD-8CDF-47DA-A736-B431C57290CC}">
  <ds:schemaRefs>
    <ds:schemaRef ds:uri="http://schemas.microsoft.com/office/2006/metadata/properties"/>
    <ds:schemaRef ds:uri="http://schemas.microsoft.com/office/infopath/2007/PartnerControls"/>
    <ds:schemaRef ds:uri="9b1e0b06-0397-45a8-a5a6-78254f1dde48"/>
    <ds:schemaRef ds:uri="4560d006-66ba-43d1-b087-5cc278c6dd38"/>
  </ds:schemaRefs>
</ds:datastoreItem>
</file>

<file path=customXml/itemProps2.xml><?xml version="1.0" encoding="utf-8"?>
<ds:datastoreItem xmlns:ds="http://schemas.openxmlformats.org/officeDocument/2006/customXml" ds:itemID="{07223B1F-F2E8-4AEE-BA8C-A2B32A3274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D1EB2E-FB18-4746-A12C-5F5CD02DEE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60d006-66ba-43d1-b087-5cc278c6dd38"/>
    <ds:schemaRef ds:uri="9b1e0b06-0397-45a8-a5a6-78254f1dde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HKSYU</Template>
  <TotalTime>68</TotalTime>
  <Words>258</Words>
  <Application>Microsoft Macintosh PowerPoint</Application>
  <PresentationFormat>寬螢幕</PresentationFormat>
  <Paragraphs>92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HKSYU</vt:lpstr>
      <vt:lpstr>Department of Sociology Hong Kong Shue Yan University</vt:lpstr>
      <vt:lpstr>Fourth year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Dr. Flora Lau</dc:creator>
  <cp:keywords/>
  <dc:description/>
  <cp:lastModifiedBy>Dr. Flora Lau</cp:lastModifiedBy>
  <cp:revision>9</cp:revision>
  <dcterms:created xsi:type="dcterms:W3CDTF">2025-08-09T06:30:08Z</dcterms:created>
  <dcterms:modified xsi:type="dcterms:W3CDTF">2025-08-10T12:06:05Z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0x0101000969653BD9012445A8BE445207920328</vt:lpwstr>
  </property>
</Properties>
</file>